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30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3" autoAdjust="0"/>
    <p:restoredTop sz="94660"/>
  </p:normalViewPr>
  <p:slideViewPr>
    <p:cSldViewPr snapToGrid="0">
      <p:cViewPr varScale="1">
        <p:scale>
          <a:sx n="61" d="100"/>
          <a:sy n="61" d="100"/>
        </p:scale>
        <p:origin x="72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7C1-FBFC-421E-9B36-BC14AB2BD97F}" type="datetimeFigureOut">
              <a:rPr lang="en-US" smtClean="0"/>
              <a:t>11/1/2017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05EA9-7E57-45CE-9CEF-D91695D2D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556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7C1-FBFC-421E-9B36-BC14AB2BD97F}" type="datetimeFigureOut">
              <a:rPr lang="en-US" smtClean="0"/>
              <a:t>11/1/2017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05EA9-7E57-45CE-9CEF-D91695D2D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224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7C1-FBFC-421E-9B36-BC14AB2BD97F}" type="datetimeFigureOut">
              <a:rPr lang="en-US" smtClean="0"/>
              <a:t>11/1/2017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05EA9-7E57-45CE-9CEF-D91695D2D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457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7C1-FBFC-421E-9B36-BC14AB2BD97F}" type="datetimeFigureOut">
              <a:rPr lang="en-US" smtClean="0"/>
              <a:t>11/1/2017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05EA9-7E57-45CE-9CEF-D91695D2D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102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7C1-FBFC-421E-9B36-BC14AB2BD97F}" type="datetimeFigureOut">
              <a:rPr lang="en-US" smtClean="0"/>
              <a:t>11/1/2017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05EA9-7E57-45CE-9CEF-D91695D2D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654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7C1-FBFC-421E-9B36-BC14AB2BD97F}" type="datetimeFigureOut">
              <a:rPr lang="en-US" smtClean="0"/>
              <a:t>11/1/2017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05EA9-7E57-45CE-9CEF-D91695D2D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388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7C1-FBFC-421E-9B36-BC14AB2BD97F}" type="datetimeFigureOut">
              <a:rPr lang="en-US" smtClean="0"/>
              <a:t>11/1/2017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05EA9-7E57-45CE-9CEF-D91695D2D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436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7C1-FBFC-421E-9B36-BC14AB2BD97F}" type="datetimeFigureOut">
              <a:rPr lang="en-US" smtClean="0"/>
              <a:t>11/1/2017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05EA9-7E57-45CE-9CEF-D91695D2D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558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7C1-FBFC-421E-9B36-BC14AB2BD97F}" type="datetimeFigureOut">
              <a:rPr lang="en-US" smtClean="0"/>
              <a:t>11/1/2017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05EA9-7E57-45CE-9CEF-D91695D2D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912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7C1-FBFC-421E-9B36-BC14AB2BD97F}" type="datetimeFigureOut">
              <a:rPr lang="en-US" smtClean="0"/>
              <a:t>11/1/2017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05EA9-7E57-45CE-9CEF-D91695D2D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372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7C1-FBFC-421E-9B36-BC14AB2BD97F}" type="datetimeFigureOut">
              <a:rPr lang="en-US" smtClean="0"/>
              <a:t>11/1/2017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05EA9-7E57-45CE-9CEF-D91695D2D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374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837C1-FBFC-421E-9B36-BC14AB2BD97F}" type="datetimeFigureOut">
              <a:rPr lang="en-US" smtClean="0"/>
              <a:t>11/1/2017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C05EA9-7E57-45CE-9CEF-D91695D2D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438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3151" y="590347"/>
            <a:ext cx="10403331" cy="3871294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chemeClr val="accent6"/>
                </a:solidFill>
                <a:latin typeface="Algerian" panose="04020705040A02060702" pitchFamily="82" charset="0"/>
              </a:rPr>
              <a:t>GRAPHING </a:t>
            </a:r>
            <a:br>
              <a:rPr lang="en-US" sz="4800" b="1" dirty="0" smtClean="0">
                <a:solidFill>
                  <a:schemeClr val="accent6"/>
                </a:solidFill>
                <a:latin typeface="Algerian" panose="04020705040A02060702" pitchFamily="82" charset="0"/>
              </a:rPr>
            </a:br>
            <a:r>
              <a:rPr lang="en-US" sz="4800" b="1" dirty="0" smtClean="0">
                <a:solidFill>
                  <a:schemeClr val="accent6"/>
                </a:solidFill>
                <a:latin typeface="Algerian" panose="04020705040A02060702" pitchFamily="82" charset="0"/>
              </a:rPr>
              <a:t>EXPONENTIAL AND LOGARITHMIC</a:t>
            </a:r>
            <a:br>
              <a:rPr lang="en-US" sz="4800" b="1" dirty="0" smtClean="0">
                <a:solidFill>
                  <a:schemeClr val="accent6"/>
                </a:solidFill>
                <a:latin typeface="Algerian" panose="04020705040A02060702" pitchFamily="82" charset="0"/>
              </a:rPr>
            </a:br>
            <a:r>
              <a:rPr lang="en-US" sz="4800" b="1" dirty="0" smtClean="0">
                <a:solidFill>
                  <a:schemeClr val="accent6"/>
                </a:solidFill>
                <a:latin typeface="Algerian" panose="04020705040A02060702" pitchFamily="82" charset="0"/>
              </a:rPr>
              <a:t>FUNCTIONS</a:t>
            </a:r>
            <a:endParaRPr lang="en-US" sz="4800" b="1" dirty="0">
              <a:solidFill>
                <a:schemeClr val="accent6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6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777055" y="406539"/>
                <a:ext cx="5119248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4000" dirty="0" smtClean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1) Graph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4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𝑒</m:t>
                        </m:r>
                      </m:e>
                      <m:sup>
                        <m:r>
                          <a:rPr lang="en-US" sz="4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US" sz="4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+1</m:t>
                        </m:r>
                      </m:sup>
                    </m:sSup>
                    <m:r>
                      <a:rPr lang="en-US" sz="40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−5</m:t>
                    </m:r>
                  </m:oMath>
                </a14:m>
                <a:r>
                  <a:rPr lang="en-US" sz="40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endParaRPr lang="en-US" sz="40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055" y="406539"/>
                <a:ext cx="5119248" cy="707886"/>
              </a:xfrm>
              <a:prstGeom prst="rect">
                <a:avLst/>
              </a:prstGeom>
              <a:blipFill rotWithShape="0">
                <a:blip r:embed="rId2"/>
                <a:stretch>
                  <a:fillRect l="-4167" t="-17241" b="-344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5" t="27356" r="26398" b="23448"/>
          <a:stretch/>
        </p:blipFill>
        <p:spPr>
          <a:xfrm>
            <a:off x="4288221" y="1261241"/>
            <a:ext cx="4761186" cy="478353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817476" y="191095"/>
            <a:ext cx="53270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dirty="0" smtClean="0">
                <a:ln/>
                <a:solidFill>
                  <a:schemeClr val="accent4"/>
                </a:solidFill>
              </a:rPr>
              <a:t>Left 1 and down 5</a:t>
            </a:r>
            <a:endParaRPr lang="en-US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8" name="Oval 7"/>
          <p:cNvSpPr/>
          <p:nvPr/>
        </p:nvSpPr>
        <p:spPr>
          <a:xfrm>
            <a:off x="6621516" y="2916621"/>
            <a:ext cx="189186" cy="2049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621516" y="2916621"/>
            <a:ext cx="189186" cy="20495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243144" y="5140557"/>
            <a:ext cx="157655" cy="1734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4335516" y="5619626"/>
            <a:ext cx="4761186" cy="0"/>
          </a:xfrm>
          <a:prstGeom prst="line">
            <a:avLst/>
          </a:prstGeom>
          <a:ln w="28575">
            <a:solidFill>
              <a:srgbClr val="FF0000"/>
            </a:solidFill>
            <a:prstDash val="lg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848756" y="4873622"/>
            <a:ext cx="145745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(-1,-4)</a:t>
            </a:r>
            <a:endParaRPr lang="en-US" sz="4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283779" y="3121573"/>
                <a:ext cx="4564977" cy="7335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 smtClean="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4000" i="1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𝑒</m:t>
                        </m:r>
                      </m:e>
                      <m:sup>
                        <m:r>
                          <a:rPr lang="en-US" sz="4000" b="0" i="1" smtClean="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(0)</m:t>
                        </m:r>
                        <m:r>
                          <a:rPr lang="en-US" sz="4000" i="1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+1</m:t>
                        </m:r>
                      </m:sup>
                    </m:sSup>
                    <m:r>
                      <a:rPr lang="en-US" sz="4000" i="1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−5</m:t>
                    </m:r>
                    <m:r>
                      <a:rPr lang="en-US" sz="4000" b="0" i="1" smtClean="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=−2.3</m:t>
                    </m:r>
                  </m:oMath>
                </a14:m>
                <a:r>
                  <a:rPr lang="en-US" sz="4000" dirty="0">
                    <a:solidFill>
                      <a:srgbClr val="00B05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endParaRPr lang="en-US" sz="40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779" y="3121573"/>
                <a:ext cx="4564977" cy="73353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Oval 14"/>
          <p:cNvSpPr/>
          <p:nvPr/>
        </p:nvSpPr>
        <p:spPr>
          <a:xfrm>
            <a:off x="6653050" y="4409755"/>
            <a:ext cx="157655" cy="17342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6" name="Arc 15"/>
          <p:cNvSpPr/>
          <p:nvPr/>
        </p:nvSpPr>
        <p:spPr>
          <a:xfrm rot="5400000">
            <a:off x="3668813" y="2306317"/>
            <a:ext cx="3572110" cy="2932385"/>
          </a:xfrm>
          <a:prstGeom prst="arc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83779" y="4873622"/>
            <a:ext cx="37048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Domain: (-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  <a:sym typeface="Symbol" panose="05050102010706020507" pitchFamily="18" charset="2"/>
              </a:rPr>
              <a:t>,)</a:t>
            </a:r>
          </a:p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  <a:sym typeface="Symbol" panose="05050102010706020507" pitchFamily="18" charset="2"/>
              </a:rPr>
              <a:t>Range:    (-5,)</a:t>
            </a:r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921061" y="4055812"/>
            <a:ext cx="168988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(0,-2.3)</a:t>
            </a:r>
            <a:endParaRPr lang="en-US" sz="4000" b="0" cap="none" spc="0" dirty="0">
              <a:ln w="0"/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1954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3" grpId="0"/>
      <p:bldP spid="14" grpId="0"/>
      <p:bldP spid="15" grpId="0" animBg="1"/>
      <p:bldP spid="16" grpId="0" animBg="1"/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777055" y="406539"/>
                <a:ext cx="5450324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40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2</a:t>
                </a:r>
                <a:r>
                  <a:rPr lang="en-US" sz="4000" dirty="0" smtClean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) Graph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4000" b="0" i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ln</m:t>
                    </m:r>
                    <m:d>
                      <m:dPr>
                        <m:ctrlPr>
                          <a:rPr lang="en-US" sz="40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4000" b="0" i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x</m:t>
                        </m:r>
                        <m:r>
                          <a:rPr lang="en-US" sz="4000" b="0" i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+3</m:t>
                        </m:r>
                      </m:e>
                    </m:d>
                    <m:r>
                      <a:rPr lang="en-US" sz="4000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+2</m:t>
                    </m:r>
                  </m:oMath>
                </a14:m>
                <a:r>
                  <a:rPr lang="en-US" sz="40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endParaRPr lang="en-US" sz="40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055" y="406539"/>
                <a:ext cx="5450324" cy="707886"/>
              </a:xfrm>
              <a:prstGeom prst="rect">
                <a:avLst/>
              </a:prstGeom>
              <a:blipFill rotWithShape="0">
                <a:blip r:embed="rId2"/>
                <a:stretch>
                  <a:fillRect l="-3911" t="-17241" b="-344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5" t="27356" r="26398" b="23448"/>
          <a:stretch/>
        </p:blipFill>
        <p:spPr>
          <a:xfrm>
            <a:off x="4288221" y="1261241"/>
            <a:ext cx="4761186" cy="478353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890931" y="204861"/>
            <a:ext cx="43169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dirty="0" smtClean="0">
                <a:ln/>
                <a:solidFill>
                  <a:schemeClr val="accent4"/>
                </a:solidFill>
              </a:rPr>
              <a:t>left</a:t>
            </a:r>
            <a:r>
              <a:rPr lang="en-US" sz="5400" b="1" dirty="0" smtClean="0">
                <a:ln/>
                <a:solidFill>
                  <a:schemeClr val="accent4"/>
                </a:solidFill>
              </a:rPr>
              <a:t> </a:t>
            </a:r>
            <a:r>
              <a:rPr lang="en-US" sz="5400" b="1" dirty="0" smtClean="0">
                <a:ln/>
                <a:solidFill>
                  <a:schemeClr val="accent4"/>
                </a:solidFill>
              </a:rPr>
              <a:t>3 and up 2</a:t>
            </a:r>
            <a:endParaRPr lang="en-US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8" name="Oval 7"/>
          <p:cNvSpPr/>
          <p:nvPr/>
        </p:nvSpPr>
        <p:spPr>
          <a:xfrm>
            <a:off x="7028221" y="3353466"/>
            <a:ext cx="189186" cy="2049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028221" y="3351681"/>
            <a:ext cx="189186" cy="20495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775825" y="2508821"/>
            <a:ext cx="157655" cy="1734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rot="16200000">
            <a:off x="3071336" y="3611286"/>
            <a:ext cx="4761186" cy="0"/>
          </a:xfrm>
          <a:prstGeom prst="line">
            <a:avLst/>
          </a:prstGeom>
          <a:ln w="28575">
            <a:solidFill>
              <a:srgbClr val="FF0000"/>
            </a:solidFill>
            <a:prstDash val="lg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885358" y="2515241"/>
            <a:ext cx="130035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(-2,2</a:t>
            </a:r>
            <a:r>
              <a:rPr lang="en-US" sz="40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)</a:t>
            </a:r>
            <a:endParaRPr lang="en-US" sz="4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283779" y="3121573"/>
                <a:ext cx="4564977" cy="7335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4000" dirty="0" smtClean="0">
                    <a:solidFill>
                      <a:srgbClr val="00B050"/>
                    </a:solidFill>
                    <a:effectLst/>
                    <a:ea typeface="Times New Roman" panose="02020603050405020304" pitchFamily="18" charset="0"/>
                    <a:cs typeface="Arial" panose="020B0604020202020204" pitchFamily="34" charset="0"/>
                  </a:rPr>
                  <a:t>Ln(</a:t>
                </a:r>
                <a14:m>
                  <m:oMath xmlns:m="http://schemas.openxmlformats.org/officeDocument/2006/math">
                    <m:r>
                      <a:rPr lang="en-US" sz="4000" b="0" i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−1</m:t>
                    </m:r>
                    <m:r>
                      <a:rPr lang="en-US" sz="40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+3)</m:t>
                    </m:r>
                    <m:r>
                      <a:rPr lang="en-US" sz="4000" b="0" i="1" smtClean="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4000" dirty="0" smtClean="0">
                    <a:solidFill>
                      <a:srgbClr val="00B05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2.7 </a:t>
                </a:r>
                <a:endParaRPr lang="en-US" sz="40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779" y="3121573"/>
                <a:ext cx="4564977" cy="733534"/>
              </a:xfrm>
              <a:prstGeom prst="rect">
                <a:avLst/>
              </a:prstGeom>
              <a:blipFill rotWithShape="0">
                <a:blip r:embed="rId4"/>
                <a:stretch>
                  <a:fillRect l="-4813" t="-16667" b="-3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Oval 14"/>
          <p:cNvSpPr/>
          <p:nvPr/>
        </p:nvSpPr>
        <p:spPr>
          <a:xfrm>
            <a:off x="6220150" y="2222054"/>
            <a:ext cx="157655" cy="17342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6" name="Arc 15"/>
          <p:cNvSpPr/>
          <p:nvPr/>
        </p:nvSpPr>
        <p:spPr>
          <a:xfrm rot="16200000">
            <a:off x="5420888" y="2460709"/>
            <a:ext cx="2427440" cy="1950125"/>
          </a:xfrm>
          <a:prstGeom prst="arc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500864" y="1952518"/>
            <a:ext cx="168988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(-1,2.7)</a:t>
            </a:r>
            <a:endParaRPr lang="en-US" sz="4000" b="0" cap="none" spc="0" dirty="0">
              <a:ln w="0"/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3779" y="4873622"/>
            <a:ext cx="37048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Domain: 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(-3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  <a:sym typeface="Symbol" panose="05050102010706020507" pitchFamily="18" charset="2"/>
              </a:rPr>
              <a:t>,)</a:t>
            </a:r>
          </a:p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  <a:sym typeface="Symbol" panose="05050102010706020507" pitchFamily="18" charset="2"/>
              </a:rPr>
              <a:t>Range:    (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-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  <a:sym typeface="Symbol" panose="05050102010706020507" pitchFamily="18" charset="2"/>
              </a:rPr>
              <a:t>,)</a:t>
            </a:r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116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3" grpId="0"/>
      <p:bldP spid="14" grpId="0"/>
      <p:bldP spid="15" grpId="0" animBg="1"/>
      <p:bldP spid="16" grpId="0" animBg="1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777055" y="406539"/>
                <a:ext cx="5119248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40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3</a:t>
                </a:r>
                <a:r>
                  <a:rPr lang="en-US" sz="4000" dirty="0" smtClean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) Graph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</m:e>
                      <m:sup>
                        <m:r>
                          <a:rPr lang="en-US" sz="4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US" sz="40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−3</m:t>
                        </m:r>
                      </m:sup>
                    </m:sSup>
                    <m:r>
                      <a:rPr lang="en-US" sz="40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</m:oMath>
                </a14:m>
                <a:r>
                  <a:rPr lang="en-US" sz="4000" dirty="0" smtClean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2</a:t>
                </a:r>
                <a:r>
                  <a:rPr lang="en-US" sz="40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endParaRPr lang="en-US" sz="40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055" y="406539"/>
                <a:ext cx="5119248" cy="707886"/>
              </a:xfrm>
              <a:prstGeom prst="rect">
                <a:avLst/>
              </a:prstGeom>
              <a:blipFill rotWithShape="0">
                <a:blip r:embed="rId2"/>
                <a:stretch>
                  <a:fillRect l="-4167" t="-17241" b="-344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5" t="27356" r="26398" b="23448"/>
          <a:stretch/>
        </p:blipFill>
        <p:spPr>
          <a:xfrm>
            <a:off x="4288221" y="1261241"/>
            <a:ext cx="4761186" cy="478353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618576" y="191095"/>
            <a:ext cx="57249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dirty="0" smtClean="0">
                <a:ln/>
                <a:solidFill>
                  <a:schemeClr val="accent4"/>
                </a:solidFill>
              </a:rPr>
              <a:t>Right 3 and down 2</a:t>
            </a:r>
            <a:endParaRPr lang="en-US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8" name="Oval 7"/>
          <p:cNvSpPr/>
          <p:nvPr/>
        </p:nvSpPr>
        <p:spPr>
          <a:xfrm>
            <a:off x="6621516" y="2916621"/>
            <a:ext cx="189186" cy="2049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621516" y="2916621"/>
            <a:ext cx="189186" cy="20495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7961587" y="3800874"/>
            <a:ext cx="157655" cy="1734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4351284" y="4353793"/>
            <a:ext cx="4761186" cy="0"/>
          </a:xfrm>
          <a:prstGeom prst="line">
            <a:avLst/>
          </a:prstGeom>
          <a:ln w="28575">
            <a:solidFill>
              <a:srgbClr val="FF0000"/>
            </a:solidFill>
            <a:prstDash val="lg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8399228" y="3855107"/>
            <a:ext cx="130035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(3,-1)</a:t>
            </a:r>
            <a:endParaRPr lang="en-US" sz="4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283779" y="3121573"/>
                <a:ext cx="4564977" cy="7496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 smtClean="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</m:e>
                      <m:sup>
                        <m:d>
                          <m:dPr>
                            <m:ctrlPr>
                              <a:rPr lang="en-US" sz="4000" b="0" i="1" smtClean="0">
                                <a:solidFill>
                                  <a:srgbClr val="00B05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sz="4000" b="0" i="1" smtClean="0">
                                <a:solidFill>
                                  <a:srgbClr val="00B05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4</m:t>
                            </m:r>
                          </m:e>
                        </m:d>
                        <m:r>
                          <a:rPr lang="en-US" sz="4000" b="0" i="1" smtClean="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−3</m:t>
                        </m:r>
                      </m:sup>
                    </m:sSup>
                    <m:r>
                      <a:rPr lang="en-US" sz="4000" i="1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4000" b="0" i="1" smtClean="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2=</m:t>
                    </m:r>
                  </m:oMath>
                </a14:m>
                <a:r>
                  <a:rPr lang="en-US" sz="4000" dirty="0" smtClean="0">
                    <a:solidFill>
                      <a:srgbClr val="00B05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1</a:t>
                </a:r>
                <a:r>
                  <a:rPr lang="en-US" sz="4000" dirty="0">
                    <a:solidFill>
                      <a:srgbClr val="00B05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endParaRPr lang="en-US" sz="40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779" y="3121573"/>
                <a:ext cx="4564977" cy="749629"/>
              </a:xfrm>
              <a:prstGeom prst="rect">
                <a:avLst/>
              </a:prstGeom>
              <a:blipFill rotWithShape="0">
                <a:blip r:embed="rId4"/>
                <a:stretch>
                  <a:fillRect t="-11382" b="-317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Oval 14"/>
          <p:cNvSpPr/>
          <p:nvPr/>
        </p:nvSpPr>
        <p:spPr>
          <a:xfrm>
            <a:off x="8391346" y="2916621"/>
            <a:ext cx="157655" cy="17342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6" name="Arc 15"/>
          <p:cNvSpPr/>
          <p:nvPr/>
        </p:nvSpPr>
        <p:spPr>
          <a:xfrm rot="5400000">
            <a:off x="5299961" y="997946"/>
            <a:ext cx="3572110" cy="2932385"/>
          </a:xfrm>
          <a:prstGeom prst="arc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83779" y="4873622"/>
            <a:ext cx="37048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Domain: (-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  <a:sym typeface="Symbol" panose="05050102010706020507" pitchFamily="18" charset="2"/>
              </a:rPr>
              <a:t>,)</a:t>
            </a:r>
          </a:p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  <a:sym typeface="Symbol" panose="05050102010706020507" pitchFamily="18" charset="2"/>
              </a:rPr>
              <a:t>Range:    (-2,)</a:t>
            </a:r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9047963" y="2426510"/>
            <a:ext cx="114326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(4,1)</a:t>
            </a:r>
            <a:endParaRPr lang="en-US" sz="4000" b="0" cap="none" spc="0" dirty="0">
              <a:ln w="0"/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06898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3" grpId="0"/>
      <p:bldP spid="14" grpId="0"/>
      <p:bldP spid="15" grpId="0" animBg="1"/>
      <p:bldP spid="16" grpId="0" animBg="1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777055" y="406539"/>
                <a:ext cx="6251166" cy="7718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40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4</a:t>
                </a:r>
                <a:r>
                  <a:rPr lang="en-US" sz="4000" dirty="0" smtClean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) Graph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𝑙𝑜𝑔</m:t>
                        </m:r>
                      </m:e>
                      <m:sub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d>
                      <m:d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US" sz="40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055" y="406539"/>
                <a:ext cx="6251166" cy="771878"/>
              </a:xfrm>
              <a:prstGeom prst="rect">
                <a:avLst/>
              </a:prstGeom>
              <a:blipFill rotWithShape="0">
                <a:blip r:embed="rId2"/>
                <a:stretch>
                  <a:fillRect l="-3411" t="-15079" b="-246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5" t="27356" r="26398" b="23448"/>
          <a:stretch/>
        </p:blipFill>
        <p:spPr>
          <a:xfrm>
            <a:off x="4288221" y="1261241"/>
            <a:ext cx="4761186" cy="478353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630315" y="204861"/>
            <a:ext cx="48381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dirty="0" smtClean="0">
                <a:ln/>
                <a:solidFill>
                  <a:schemeClr val="accent4"/>
                </a:solidFill>
              </a:rPr>
              <a:t>Right 2 and up 1</a:t>
            </a:r>
            <a:endParaRPr lang="en-US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8" name="Oval 7"/>
          <p:cNvSpPr/>
          <p:nvPr/>
        </p:nvSpPr>
        <p:spPr>
          <a:xfrm>
            <a:off x="7028221" y="3353466"/>
            <a:ext cx="189186" cy="2049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028221" y="3351681"/>
            <a:ext cx="189186" cy="20495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7945820" y="2948153"/>
            <a:ext cx="157655" cy="1734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rot="16200000">
            <a:off x="5231930" y="3693358"/>
            <a:ext cx="4761186" cy="0"/>
          </a:xfrm>
          <a:prstGeom prst="line">
            <a:avLst/>
          </a:prstGeom>
          <a:ln w="28575">
            <a:solidFill>
              <a:srgbClr val="FF0000"/>
            </a:solidFill>
            <a:prstDash val="lg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8189841" y="2922356"/>
            <a:ext cx="114326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(3,1)</a:t>
            </a:r>
            <a:endParaRPr lang="en-US" sz="4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164485" y="1808033"/>
                <a:ext cx="4564977" cy="22802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0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sz="4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d>
                        <m:dPr>
                          <m:ctrlPr>
                            <a:rPr lang="en-US" sz="4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4−2</m:t>
                          </m:r>
                        </m:e>
                      </m:d>
                      <m:r>
                        <a:rPr lang="en-US" sz="4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4000" b="0" dirty="0" smtClean="0">
                  <a:solidFill>
                    <a:srgbClr val="00B050"/>
                  </a:solidFill>
                </a:endParaRPr>
              </a:p>
              <a:p>
                <a:r>
                  <a:rPr lang="en-US" sz="4000" dirty="0" smtClean="0">
                    <a:solidFill>
                      <a:srgbClr val="00B050"/>
                    </a:solidFill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00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𝑙𝑜𝑔</m:t>
                        </m:r>
                      </m:e>
                      <m:sub>
                        <m:r>
                          <a:rPr lang="en-US" sz="40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d>
                      <m:dPr>
                        <m:ctrlPr>
                          <a:rPr lang="en-US" sz="40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0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sz="40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sz="4000" b="0" dirty="0" smtClean="0">
                    <a:solidFill>
                      <a:srgbClr val="00B050"/>
                    </a:solidFill>
                  </a:rPr>
                  <a:t/>
                </a:r>
                <a:br>
                  <a:rPr lang="en-US" sz="4000" b="0" dirty="0" smtClean="0">
                    <a:solidFill>
                      <a:srgbClr val="00B050"/>
                    </a:solidFill>
                  </a:rPr>
                </a:br>
                <a:r>
                  <a:rPr lang="en-US" sz="4000" b="0" dirty="0" smtClean="0">
                    <a:solidFill>
                      <a:srgbClr val="00B050"/>
                    </a:solidFill>
                  </a:rPr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𝑙𝑜𝑔</m:t>
                        </m:r>
                        <m:r>
                          <a:rPr lang="en-US" sz="40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40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𝑙𝑜𝑔</m:t>
                        </m:r>
                        <m:r>
                          <a:rPr lang="en-US" sz="40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40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sz="4000" dirty="0" smtClean="0">
                    <a:solidFill>
                      <a:srgbClr val="00B050"/>
                    </a:solidFill>
                  </a:rPr>
                  <a:t>=1.5</a:t>
                </a:r>
                <a:endParaRPr lang="en-US" sz="40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485" y="1808033"/>
                <a:ext cx="4564977" cy="2280240"/>
              </a:xfrm>
              <a:prstGeom prst="rect">
                <a:avLst/>
              </a:prstGeom>
              <a:blipFill rotWithShape="0">
                <a:blip r:embed="rId4"/>
                <a:stretch>
                  <a:fillRect b="-21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Oval 14"/>
          <p:cNvSpPr/>
          <p:nvPr/>
        </p:nvSpPr>
        <p:spPr>
          <a:xfrm>
            <a:off x="8404338" y="2666112"/>
            <a:ext cx="157655" cy="17342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6" name="Arc 15"/>
          <p:cNvSpPr/>
          <p:nvPr/>
        </p:nvSpPr>
        <p:spPr>
          <a:xfrm rot="16200000">
            <a:off x="7794248" y="2366485"/>
            <a:ext cx="3205247" cy="3394593"/>
          </a:xfrm>
          <a:prstGeom prst="arc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987774" y="2394992"/>
            <a:ext cx="153279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(4,1.5)</a:t>
            </a:r>
            <a:endParaRPr lang="en-US" sz="4000" b="0" cap="none" spc="0" dirty="0">
              <a:ln w="0"/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3779" y="4873622"/>
            <a:ext cx="37048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Domain: 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(2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  <a:sym typeface="Symbol" panose="05050102010706020507" pitchFamily="18" charset="2"/>
              </a:rPr>
              <a:t>,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  <a:sym typeface="Symbol" panose="05050102010706020507" pitchFamily="18" charset="2"/>
              </a:rPr>
              <a:t>)</a:t>
            </a:r>
          </a:p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  <a:sym typeface="Symbol" panose="05050102010706020507" pitchFamily="18" charset="2"/>
              </a:rPr>
              <a:t>Range:    (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-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  <a:sym typeface="Symbol" panose="05050102010706020507" pitchFamily="18" charset="2"/>
              </a:rPr>
              <a:t>,)</a:t>
            </a:r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44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3" grpId="0"/>
      <p:bldP spid="14" grpId="0"/>
      <p:bldP spid="15" grpId="0" animBg="1"/>
      <p:bldP spid="16" grpId="0" animBg="1"/>
      <p:bldP spid="17" grpId="0"/>
      <p:bldP spid="1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126</Words>
  <Application>Microsoft Office PowerPoint</Application>
  <PresentationFormat>Widescreen</PresentationFormat>
  <Paragraphs>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Algerian</vt:lpstr>
      <vt:lpstr>Arial</vt:lpstr>
      <vt:lpstr>Calibri</vt:lpstr>
      <vt:lpstr>Calibri Light</vt:lpstr>
      <vt:lpstr>Cambria Math</vt:lpstr>
      <vt:lpstr>Symbol</vt:lpstr>
      <vt:lpstr>Times New Roman</vt:lpstr>
      <vt:lpstr>Office Theme</vt:lpstr>
      <vt:lpstr>GRAPHING  EXPONENTIAL AND LOGARITHMIC FUNCTIONS</vt:lpstr>
      <vt:lpstr>PowerPoint Presentation</vt:lpstr>
      <vt:lpstr>PowerPoint Presentation</vt:lpstr>
      <vt:lpstr>PowerPoint Presentation</vt:lpstr>
      <vt:lpstr>PowerPoint Presentation</vt:lpstr>
    </vt:vector>
  </TitlesOfParts>
  <Company>Tangipahoa Parish School System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GRAPHING  EXPONENTIAL AND LOGARITHMIC FUNCTIONS</dc:title>
  <dc:creator>HOLLIE TEAGUE</dc:creator>
  <cp:lastModifiedBy>HOLLIE TEAGUE</cp:lastModifiedBy>
  <cp:revision>7</cp:revision>
  <dcterms:created xsi:type="dcterms:W3CDTF">2017-10-31T21:14:59Z</dcterms:created>
  <dcterms:modified xsi:type="dcterms:W3CDTF">2017-11-01T17:19:19Z</dcterms:modified>
</cp:coreProperties>
</file>